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64" r:id="rId2"/>
    <p:sldId id="258" r:id="rId3"/>
    <p:sldId id="256" r:id="rId4"/>
    <p:sldId id="257" r:id="rId5"/>
    <p:sldId id="265" r:id="rId6"/>
    <p:sldId id="266" r:id="rId7"/>
    <p:sldId id="259" r:id="rId8"/>
    <p:sldId id="260" r:id="rId9"/>
    <p:sldId id="261" r:id="rId10"/>
    <p:sldId id="267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265" autoAdjust="0"/>
    <p:restoredTop sz="94660"/>
  </p:normalViewPr>
  <p:slideViewPr>
    <p:cSldViewPr>
      <p:cViewPr varScale="1">
        <p:scale>
          <a:sx n="121" d="100"/>
          <a:sy n="121" d="100"/>
        </p:scale>
        <p:origin x="130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7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3414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113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848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651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014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491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997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7963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628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296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694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996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561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963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24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F8D1144-F799-48A8-8DD8-DFCD8BC7832F}" type="datetimeFigureOut">
              <a:rPr lang="he-IL" smtClean="0"/>
              <a:t>י'/תמוז/תש"פ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1D5579-EEA5-4B4E-B07F-FB257D1B9A4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617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מציין מיקום תוכן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272" y="2996952"/>
            <a:ext cx="5241455" cy="3456384"/>
          </a:xfr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7" y="0"/>
            <a:ext cx="8352928" cy="1697782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719206" y="1779687"/>
            <a:ext cx="770558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prstClr val="black"/>
                </a:solidFill>
              </a:rPr>
              <a:t>أمامك لعبة « </a:t>
            </a:r>
            <a:r>
              <a:rPr lang="ar-AE" b="1" dirty="0" smtClean="0">
                <a:solidFill>
                  <a:prstClr val="black"/>
                </a:solidFill>
              </a:rPr>
              <a:t>انجري </a:t>
            </a:r>
            <a:r>
              <a:rPr lang="ar-AE" b="1" dirty="0" err="1" smtClean="0">
                <a:solidFill>
                  <a:prstClr val="black"/>
                </a:solidFill>
              </a:rPr>
              <a:t>بيردز</a:t>
            </a:r>
            <a:r>
              <a:rPr lang="ar-SA" b="1" dirty="0" smtClean="0">
                <a:solidFill>
                  <a:prstClr val="black"/>
                </a:solidFill>
              </a:rPr>
              <a:t>» </a:t>
            </a:r>
            <a:r>
              <a:rPr lang="ar-SA" b="1" dirty="0">
                <a:solidFill>
                  <a:prstClr val="black"/>
                </a:solidFill>
              </a:rPr>
              <a:t>بموضوع </a:t>
            </a:r>
            <a:r>
              <a:rPr lang="ar-SA" b="1" dirty="0" smtClean="0">
                <a:solidFill>
                  <a:prstClr val="black"/>
                </a:solidFill>
              </a:rPr>
              <a:t>ال</a:t>
            </a:r>
            <a:r>
              <a:rPr lang="ar-AE" b="1" dirty="0" smtClean="0">
                <a:solidFill>
                  <a:prstClr val="black"/>
                </a:solidFill>
              </a:rPr>
              <a:t>تغذية السليمة لجسم سليم</a:t>
            </a:r>
            <a:r>
              <a:rPr lang="ar-SA" b="1" dirty="0" smtClean="0">
                <a:solidFill>
                  <a:prstClr val="black"/>
                </a:solidFill>
              </a:rPr>
              <a:t> </a:t>
            </a:r>
            <a:r>
              <a:rPr lang="ar-SA" b="1" dirty="0">
                <a:solidFill>
                  <a:prstClr val="black"/>
                </a:solidFill>
              </a:rPr>
              <a:t>للصف </a:t>
            </a:r>
            <a:r>
              <a:rPr lang="ar-SA" b="1" dirty="0" smtClean="0">
                <a:solidFill>
                  <a:prstClr val="black"/>
                </a:solidFill>
              </a:rPr>
              <a:t>ال</a:t>
            </a:r>
            <a:r>
              <a:rPr lang="ar-AE" b="1" dirty="0" smtClean="0">
                <a:solidFill>
                  <a:prstClr val="black"/>
                </a:solidFill>
              </a:rPr>
              <a:t>خمس.</a:t>
            </a:r>
            <a:br>
              <a:rPr lang="ar-AE" b="1" dirty="0" smtClean="0">
                <a:solidFill>
                  <a:prstClr val="black"/>
                </a:solidFill>
              </a:rPr>
            </a:br>
            <a:r>
              <a:rPr lang="ar-SA" b="1" dirty="0" smtClean="0">
                <a:solidFill>
                  <a:prstClr val="black"/>
                </a:solidFill>
              </a:rPr>
              <a:t> </a:t>
            </a:r>
            <a:r>
              <a:rPr lang="ar-SA" b="1" dirty="0">
                <a:solidFill>
                  <a:prstClr val="black"/>
                </a:solidFill>
              </a:rPr>
              <a:t>عليك الإجابة على جميع الأسئلة.</a:t>
            </a:r>
          </a:p>
          <a:p>
            <a:pPr algn="ctr"/>
            <a:r>
              <a:rPr lang="ar-SA" b="1" dirty="0">
                <a:solidFill>
                  <a:prstClr val="black"/>
                </a:solidFill>
              </a:rPr>
              <a:t>في حالة الإجابة الصحيحة – تستطيع التقدم للمرحلة التالية.</a:t>
            </a:r>
          </a:p>
          <a:p>
            <a:pPr algn="ctr"/>
            <a:r>
              <a:rPr lang="ar-SA" b="1" dirty="0">
                <a:solidFill>
                  <a:prstClr val="black"/>
                </a:solidFill>
              </a:rPr>
              <a:t>في حالة الإجابة الخاطئة – عليك المحاولة مرة أخرى</a:t>
            </a:r>
            <a:r>
              <a:rPr lang="ar-AE" b="1" dirty="0">
                <a:solidFill>
                  <a:prstClr val="black"/>
                </a:solidFill>
              </a:rPr>
              <a:t>.</a:t>
            </a:r>
          </a:p>
          <a:p>
            <a:pPr algn="ctr"/>
            <a:endParaRPr lang="ar-AE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en-US" b="1" dirty="0" smtClean="0">
              <a:solidFill>
                <a:prstClr val="black"/>
              </a:solidFill>
            </a:endParaRPr>
          </a:p>
          <a:p>
            <a:pPr algn="ctr"/>
            <a:endParaRPr lang="en-US" b="1" dirty="0">
              <a:solidFill>
                <a:prstClr val="black"/>
              </a:solidFill>
            </a:endParaRPr>
          </a:p>
          <a:p>
            <a:pPr algn="ctr"/>
            <a:endParaRPr lang="en-US" b="1" dirty="0" smtClean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endParaRPr lang="ar-SA" b="1" dirty="0">
              <a:solidFill>
                <a:prstClr val="black"/>
              </a:solidFill>
            </a:endParaRPr>
          </a:p>
          <a:p>
            <a:pPr algn="ctr"/>
            <a:r>
              <a:rPr lang="ar-SA" b="1" dirty="0">
                <a:solidFill>
                  <a:prstClr val="black"/>
                </a:solidFill>
              </a:rPr>
              <a:t>جميع الحقوق محفوظة لكلية العلوم والأبحاث</a:t>
            </a:r>
          </a:p>
        </p:txBody>
      </p:sp>
    </p:spTree>
    <p:extLst>
      <p:ext uri="{BB962C8B-B14F-4D97-AF65-F5344CB8AC3E}">
        <p14:creationId xmlns:p14="http://schemas.microsoft.com/office/powerpoint/2010/main" val="90621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900"/>
    </mc:Choice>
    <mc:Fallback xmlns="">
      <p:transition advTm="49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0"/>
            <a:ext cx="10287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9" t="47392" r="38526" b="35811"/>
          <a:stretch/>
        </p:blipFill>
        <p:spPr bwMode="auto">
          <a:xfrm>
            <a:off x="3420315" y="3212976"/>
            <a:ext cx="2303813" cy="11519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294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262044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0" y="2588095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34290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351083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430974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1437" y="43276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20130" y="5157192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524874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2117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5669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4292575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3448186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403648" y="263758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5294462"/>
            <a:ext cx="3871070" cy="1001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6" name="קבוצה 35"/>
          <p:cNvGrpSpPr/>
          <p:nvPr/>
        </p:nvGrpSpPr>
        <p:grpSpPr>
          <a:xfrm>
            <a:off x="-12998" y="0"/>
            <a:ext cx="9337525" cy="7019478"/>
            <a:chOff x="-12998" y="0"/>
            <a:chExt cx="9337525" cy="7019478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757"/>
            <a:stretch/>
          </p:blipFill>
          <p:spPr bwMode="auto">
            <a:xfrm>
              <a:off x="-3796" y="6298305"/>
              <a:ext cx="9147795" cy="5596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84" t="8206" r="6759" b="50000"/>
            <a:stretch/>
          </p:blipFill>
          <p:spPr bwMode="auto">
            <a:xfrm>
              <a:off x="5045224" y="3107084"/>
              <a:ext cx="4279303" cy="39123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" name="קבוצה 6"/>
            <p:cNvGrpSpPr/>
            <p:nvPr/>
          </p:nvGrpSpPr>
          <p:grpSpPr>
            <a:xfrm>
              <a:off x="-12998" y="0"/>
              <a:ext cx="9221094" cy="1909292"/>
              <a:chOff x="-90092" y="734813"/>
              <a:chExt cx="9221094" cy="1909292"/>
            </a:xfrm>
          </p:grpSpPr>
          <p:pic>
            <p:nvPicPr>
              <p:cNvPr id="20" name="Picture 4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25" t="289" r="28068" b="79634"/>
              <a:stretch/>
            </p:blipFill>
            <p:spPr bwMode="auto">
              <a:xfrm>
                <a:off x="5473402" y="764704"/>
                <a:ext cx="3657600" cy="1879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25" t="289" r="28068" b="79634"/>
              <a:stretch/>
            </p:blipFill>
            <p:spPr bwMode="auto">
              <a:xfrm>
                <a:off x="1815802" y="744910"/>
                <a:ext cx="3657600" cy="1879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0092" y="734813"/>
                <a:ext cx="1905894" cy="18780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" name="קבוצה 10"/>
            <p:cNvGrpSpPr/>
            <p:nvPr/>
          </p:nvGrpSpPr>
          <p:grpSpPr>
            <a:xfrm>
              <a:off x="4986" y="1678230"/>
              <a:ext cx="9203111" cy="961530"/>
              <a:chOff x="4986" y="0"/>
              <a:chExt cx="9203111" cy="961530"/>
            </a:xfrm>
          </p:grpSpPr>
          <p:pic>
            <p:nvPicPr>
              <p:cNvPr id="33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4986" y="0"/>
                <a:ext cx="3657600" cy="9390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3563888" y="22523"/>
                <a:ext cx="3657600" cy="9390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5724128" y="22523"/>
                <a:ext cx="3483969" cy="9390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2" name="קבוצה 41"/>
            <p:cNvGrpSpPr/>
            <p:nvPr/>
          </p:nvGrpSpPr>
          <p:grpSpPr>
            <a:xfrm>
              <a:off x="68263" y="2348880"/>
              <a:ext cx="9075736" cy="961530"/>
              <a:chOff x="4986" y="0"/>
              <a:chExt cx="9075736" cy="961530"/>
            </a:xfrm>
          </p:grpSpPr>
          <p:pic>
            <p:nvPicPr>
              <p:cNvPr id="43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4986" y="0"/>
                <a:ext cx="3657600" cy="9390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3563888" y="22523"/>
                <a:ext cx="3657600" cy="9390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5724128" y="22523"/>
                <a:ext cx="3356594" cy="9390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20417" y1="67708" x2="20417" y2="67708"/>
                        <a14:backgroundMark x1="22917" y1="71875" x2="22917" y2="71875"/>
                        <a14:backgroundMark x1="21667" y1="72222" x2="21667" y2="72222"/>
                        <a14:backgroundMark x1="20625" y1="72222" x2="20625" y2="72222"/>
                        <a14:backgroundMark x1="21667" y1="69792" x2="21667" y2="69792"/>
                        <a14:backgroundMark x1="23750" y1="68403" x2="23750" y2="68403"/>
                        <a14:backgroundMark x1="22500" y1="71181" x2="22500" y2="71181"/>
                        <a14:backgroundMark x1="22500" y1="68403" x2="22500" y2="68403"/>
                        <a14:backgroundMark x1="22500" y1="68403" x2="22500" y2="68403"/>
                        <a14:backgroundMark x1="22917" y1="67361" x2="22917" y2="67361"/>
                        <a14:backgroundMark x1="23750" y1="69097" x2="23750" y2="69097"/>
                        <a14:backgroundMark x1="22083" y1="71181" x2="22083" y2="71181"/>
                        <a14:backgroundMark x1="21250" y1="66667" x2="21250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6"/>
          <a:stretch/>
        </p:blipFill>
        <p:spPr bwMode="auto">
          <a:xfrm>
            <a:off x="68263" y="3287887"/>
            <a:ext cx="4703181" cy="33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מלבן מעוגל 18"/>
          <p:cNvSpPr/>
          <p:nvPr/>
        </p:nvSpPr>
        <p:spPr>
          <a:xfrm>
            <a:off x="3138214" y="261264"/>
            <a:ext cx="3384376" cy="88449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800" b="1" dirty="0" smtClean="0"/>
              <a:t>ما أهمية شرب الماء للجسم</a:t>
            </a:r>
            <a:r>
              <a:rPr lang="ar-SA" sz="2800" b="1" dirty="0" smtClean="0"/>
              <a:t>؟</a:t>
            </a:r>
            <a:endParaRPr lang="he-IL" sz="2800" b="1" dirty="0"/>
          </a:p>
        </p:txBody>
      </p:sp>
      <p:sp>
        <p:nvSpPr>
          <p:cNvPr id="48" name="מלבן מעוגל 47"/>
          <p:cNvSpPr/>
          <p:nvPr/>
        </p:nvSpPr>
        <p:spPr>
          <a:xfrm>
            <a:off x="520130" y="1675523"/>
            <a:ext cx="2400269" cy="91624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000" b="1" dirty="0"/>
              <a:t> </a:t>
            </a:r>
            <a:r>
              <a:rPr lang="ar-AE" sz="2000" b="1" dirty="0" smtClean="0"/>
              <a:t>جسمنا يحتاج للماء كي يقوم بالفعاليات الحياتيّة، شرب الماء يمنع الجفاف.</a:t>
            </a:r>
            <a:endParaRPr lang="ar-JO" sz="2000" b="1" dirty="0"/>
          </a:p>
        </p:txBody>
      </p:sp>
      <p:sp>
        <p:nvSpPr>
          <p:cNvPr id="49" name="מלבן מעוגל 48"/>
          <p:cNvSpPr/>
          <p:nvPr/>
        </p:nvSpPr>
        <p:spPr>
          <a:xfrm>
            <a:off x="6192179" y="1678230"/>
            <a:ext cx="2196245" cy="81989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جسمنا لا يحتاج للماء لذلك لا يوجد أهمية لشربه.</a:t>
            </a:r>
            <a:endParaRPr lang="he-IL" sz="2000" b="1" dirty="0"/>
          </a:p>
        </p:txBody>
      </p:sp>
      <p:pic>
        <p:nvPicPr>
          <p:cNvPr id="50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1458" y1="70486" x2="21458" y2="70486"/>
                        <a14:foregroundMark x1="22708" y1="69444" x2="22708" y2="69444"/>
                        <a14:foregroundMark x1="21667" y1="65625" x2="21667" y2="65625"/>
                        <a14:foregroundMark x1="18750" y1="72917" x2="18750" y2="72917"/>
                        <a14:foregroundMark x1="18958" y1="69444" x2="18958" y2="69444"/>
                        <a14:foregroundMark x1="23125" y1="67014" x2="23125" y2="67014"/>
                        <a14:backgroundMark x1="34792" y1="72917" x2="34792" y2="72917"/>
                        <a14:backgroundMark x1="30208" y1="53472" x2="30208" y2="53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61703" r="73865" b="24334"/>
          <a:stretch/>
        </p:blipFill>
        <p:spPr bwMode="auto">
          <a:xfrm>
            <a:off x="68262" y="5294463"/>
            <a:ext cx="596755" cy="49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לחצן פעולה: קדימה או הבא 21">
            <a:hlinkClick r:id="" action="ppaction://hlinkshowjump?jump=nextslide" highlightClick="1"/>
          </p:cNvPr>
          <p:cNvSpPr/>
          <p:nvPr/>
        </p:nvSpPr>
        <p:spPr>
          <a:xfrm>
            <a:off x="8269229" y="6096199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מעוגל 36"/>
          <p:cNvSpPr/>
          <p:nvPr/>
        </p:nvSpPr>
        <p:spPr>
          <a:xfrm>
            <a:off x="3403900" y="1637323"/>
            <a:ext cx="2306583" cy="90315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الماء غني بالدهنيات ومن غير المفضل شربه.</a:t>
            </a:r>
            <a:endParaRPr lang="ar-JO" sz="2000" b="1" dirty="0"/>
          </a:p>
        </p:txBody>
      </p:sp>
      <p:pic>
        <p:nvPicPr>
          <p:cNvPr id="4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4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2 -0.00462 L 0.18334 -0.15518 C 0.21684 -0.18686 0.3 -0.21577 0.35209 -0.21577 C 0.41702 -0.21924 0.45226 -0.1938 0.48594 -0.16211 L 0.61181 -0.0444 " pathEditMode="relative" rAng="0" ptsTypes="FffFF">
                                      <p:cBhvr>
                                        <p:cTn id="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40" y="-10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decel="48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6.47549E-6 C 0.00886 -0.00462 0.01997 -0.00878 0.02726 -0.01711 C 0.03265 -0.02312 0.0389 -0.02821 0.04428 -0.03445 C 0.05053 -0.04208 0.05209 -0.04671 0.05973 -0.04995 C 0.06494 -0.05688 0.06511 -0.05827 0.07414 -0.0622 C 0.07674 -0.06336 0.07935 -0.06452 0.08195 -0.06567 C 0.08317 -0.06613 0.08577 -0.06729 0.08577 -0.06729 C 0.08994 -0.07122 0.09376 -0.07238 0.09879 -0.07423 C 0.11008 -0.07377 0.12119 -0.07354 0.1323 -0.07261 C 0.14671 -0.07145 0.1573 -0.05735 0.17015 -0.0518 C 0.17952 -0.04347 0.1757 -0.04763 0.18195 -0.03977 C 0.18473 -0.02659 0.18004 -0.04416 0.19098 -0.02404 C 0.19792 -0.01109 0.20435 0.00209 0.21025 0.01573 C 0.21199 0.01967 0.21581 0.02683 0.21824 0.03123 C 0.21997 0.0347 0.22344 0.04164 0.22344 0.04164 C 0.22605 0.0532 0.23108 0.06361 0.23508 0.07448 C 0.23629 0.07818 0.24011 0.08488 0.24011 0.08488 C 0.24272 0.09691 0.24619 0.10778 0.24949 0.11957 C 0.25088 0.11032 0.25279 0.10177 0.25591 0.09344 C 0.25765 0.08373 0.25938 0.07424 0.26355 0.06592 C 0.26511 0.05829 0.26754 0.05343 0.26997 0.04672 C 0.27223 0.0414 0.27275 0.03655 0.27518 0.03123 C 0.27692 0.02036 0.27987 0.0118 0.28299 0.00186 C 0.28681 -0.00878 0.28386 -0.00647 0.2882 -0.01364 C 0.29046 -0.01711 0.29219 -0.02104 0.29463 -0.02404 C 0.29706 -0.02682 0.30261 -0.03098 0.30261 -0.03098 C 0.30938 -0.02959 0.31459 -0.02821 0.32084 -0.02404 C 0.32171 -0.02243 0.3224 -0.02034 0.32344 -0.01896 C 0.32449 -0.01757 0.32622 -0.01711 0.32726 -0.01549 C 0.32935 -0.01225 0.33074 -0.00855 0.33247 -0.00508 C 0.33334 -0.00346 0.33508 6.47549E-6 0.33508 6.47549E-6 C 0.3356 0.00232 0.3356 0.00486 0.33647 0.00695 C 0.33785 0.01065 0.34167 0.01735 0.34167 0.01735 C 0.34897 0.04904 0.35591 0.08188 0.36094 0.11425 C 0.3632 0.10547 0.36494 0.0909 0.36893 0.08326 C 0.37258 0.07586 0.37848 0.06869 0.38317 0.06245 C 0.38716 0.0569 0.39115 0.04649 0.3948 0.03979 C 0.41355 0.0421 0.40817 0.04048 0.42067 0.05204 C 0.42796 0.07101 0.41806 0.04927 0.42865 0.0606 C 0.42969 0.06176 0.42917 0.0643 0.42987 0.06592 C 0.43213 0.07193 0.43629 0.07586 0.43907 0.08141 C 0.44046 0.08766 0.44272 0.10477 0.4441 0.10917 C 0.44497 0.11102 0.44688 0.11148 0.4481 0.11264 C 0.4514 0.10824 0.45869 0.09506 0.46216 0.09182 C 0.46841 0.07956 0.46494 0.08373 0.47154 0.07794 C 0.47206 0.07517 0.47275 0.06638 0.47796 0.07448 C 0.47917 0.07679 0.47848 0.08049 0.47917 0.08326 C 0.47969 0.08511 0.48091 0.08673 0.48195 0.08835 C 0.48265 0.09645 0.48247 0.105 0.48438 0.11264 C 0.48508 0.11472 0.48629 0.10917 0.48716 0.10732 C 0.4889 0.10177 0.48959 0.09575 0.49081 0.08997 C 0.49133 0.0865 0.4915 0.08303 0.49202 0.0798 C 0.49254 0.07794 0.49202 0.07448 0.49358 0.07448 C 0.49497 0.07448 0.49428 0.07794 0.4948 0.0798 C 0.49532 0.08326 0.49549 0.0865 0.49619 0.08997 C 0.49792 0.12466 0.49549 0.1168 0.50383 0.09876 C 0.50435 0.09575 0.50469 0.09275 0.50504 0.08997 C 0.50556 0.08812 0.50591 0.08326 0.5066 0.08488 C 0.50782 0.08789 0.5073 0.09182 0.50782 0.09529 C 0.50834 0.10223 0.50851 0.10917 0.50904 0.1161 C 0.50956 0.10801 0.51025 0.09992 0.51025 0.09182 C 0.51025 0.08951 0.50956 0.09645 0.50904 0.09876 C 0.50904 0.09945 0.50904 0.0976 0.50904 0.09691 " pathEditMode="relative" ptsTypes="ffffffffffffffffffffffffffffffffffffffffffffffffffffffffffffffA">
                                      <p:cBhvr>
                                        <p:cTn id="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0157E-6 L 0.1882 -0.27567 C 0.22796 -0.33741 0.28559 -0.38182 0.35087 -0.39569 C 0.45365 -0.41558 0.69219 -0.44056 0.80278 -0.45097 C 0.91337 -0.46137 0.97032 -0.45652 1.01441 -0.45791 " pathEditMode="relative" rAng="0" ptsTypes="FffaF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12" y="-230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262044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0" y="2588095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34290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351083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430974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1437" y="43276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20130" y="5157192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524874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2117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5669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4292575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3448186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403648" y="263758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5294462"/>
            <a:ext cx="3871070" cy="1001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7"/>
          <a:stretch/>
        </p:blipFill>
        <p:spPr bwMode="auto">
          <a:xfrm>
            <a:off x="-3796" y="6298305"/>
            <a:ext cx="9147795" cy="55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0" t="8206" r="6759" b="50000"/>
          <a:stretch/>
        </p:blipFill>
        <p:spPr bwMode="auto">
          <a:xfrm>
            <a:off x="6966266" y="3107084"/>
            <a:ext cx="2358261" cy="3912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קבוצה 6"/>
          <p:cNvGrpSpPr/>
          <p:nvPr/>
        </p:nvGrpSpPr>
        <p:grpSpPr>
          <a:xfrm>
            <a:off x="-12998" y="0"/>
            <a:ext cx="9221094" cy="1909292"/>
            <a:chOff x="-90092" y="734813"/>
            <a:chExt cx="9221094" cy="1909292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25" t="289" r="28068" b="79634"/>
            <a:stretch/>
          </p:blipFill>
          <p:spPr bwMode="auto">
            <a:xfrm>
              <a:off x="5473402" y="764704"/>
              <a:ext cx="3657600" cy="1879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25" t="289" r="28068" b="79634"/>
            <a:stretch/>
          </p:blipFill>
          <p:spPr bwMode="auto">
            <a:xfrm>
              <a:off x="1815802" y="744910"/>
              <a:ext cx="3657600" cy="1879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0092" y="734813"/>
              <a:ext cx="1905894" cy="1878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קבוצה 10"/>
          <p:cNvGrpSpPr/>
          <p:nvPr/>
        </p:nvGrpSpPr>
        <p:grpSpPr>
          <a:xfrm>
            <a:off x="4986" y="1678230"/>
            <a:ext cx="9203111" cy="961530"/>
            <a:chOff x="4986" y="0"/>
            <a:chExt cx="9203111" cy="961530"/>
          </a:xfrm>
        </p:grpSpPr>
        <p:pic>
          <p:nvPicPr>
            <p:cNvPr id="33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4986" y="0"/>
              <a:ext cx="3657600" cy="93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3563888" y="22523"/>
              <a:ext cx="3657600" cy="93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5724128" y="22523"/>
              <a:ext cx="3483969" cy="93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קבוצה 41"/>
          <p:cNvGrpSpPr/>
          <p:nvPr/>
        </p:nvGrpSpPr>
        <p:grpSpPr>
          <a:xfrm>
            <a:off x="90129" y="2321318"/>
            <a:ext cx="9075736" cy="961530"/>
            <a:chOff x="4986" y="0"/>
            <a:chExt cx="9075736" cy="961530"/>
          </a:xfrm>
        </p:grpSpPr>
        <p:pic>
          <p:nvPicPr>
            <p:cNvPr id="43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4986" y="0"/>
              <a:ext cx="3657600" cy="939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3563888" y="22523"/>
              <a:ext cx="3657600" cy="939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5724128" y="22523"/>
              <a:ext cx="3356594" cy="939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20417" y1="67708" x2="20417" y2="67708"/>
                        <a14:backgroundMark x1="22917" y1="71875" x2="22917" y2="71875"/>
                        <a14:backgroundMark x1="21667" y1="72222" x2="21667" y2="72222"/>
                        <a14:backgroundMark x1="20625" y1="72222" x2="20625" y2="72222"/>
                        <a14:backgroundMark x1="21667" y1="69792" x2="21667" y2="69792"/>
                        <a14:backgroundMark x1="23750" y1="68403" x2="23750" y2="68403"/>
                        <a14:backgroundMark x1="22500" y1="71181" x2="22500" y2="71181"/>
                        <a14:backgroundMark x1="22500" y1="68403" x2="22500" y2="68403"/>
                        <a14:backgroundMark x1="22500" y1="68403" x2="22500" y2="68403"/>
                        <a14:backgroundMark x1="22917" y1="67361" x2="22917" y2="67361"/>
                        <a14:backgroundMark x1="23750" y1="69097" x2="23750" y2="69097"/>
                        <a14:backgroundMark x1="22083" y1="71181" x2="22083" y2="71181"/>
                        <a14:backgroundMark x1="21250" y1="66667" x2="21250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6"/>
          <a:stretch/>
        </p:blipFill>
        <p:spPr bwMode="auto">
          <a:xfrm>
            <a:off x="68263" y="3287887"/>
            <a:ext cx="4703181" cy="33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מלבן מעוגל 18"/>
          <p:cNvSpPr/>
          <p:nvPr/>
        </p:nvSpPr>
        <p:spPr>
          <a:xfrm>
            <a:off x="2678163" y="304745"/>
            <a:ext cx="3846734" cy="82770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/>
              <a:t>ماذا نشعر عند الإصابة بالجفاف</a:t>
            </a:r>
            <a:r>
              <a:rPr lang="ar-SA" sz="2400" b="1" dirty="0" smtClean="0"/>
              <a:t>؟</a:t>
            </a:r>
            <a:endParaRPr lang="he-IL" sz="2400" b="1" dirty="0"/>
          </a:p>
        </p:txBody>
      </p:sp>
      <p:sp>
        <p:nvSpPr>
          <p:cNvPr id="48" name="מלבן מעוגל 47"/>
          <p:cNvSpPr/>
          <p:nvPr/>
        </p:nvSpPr>
        <p:spPr>
          <a:xfrm>
            <a:off x="3413348" y="1716342"/>
            <a:ext cx="2336428" cy="75980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AE" sz="2000" b="1" dirty="0" smtClean="0"/>
              <a:t>آلام في الرأس، تعب، فقدان الوعي وغثيان.</a:t>
            </a:r>
            <a:endParaRPr lang="ar-SA" sz="2000" b="1" dirty="0"/>
          </a:p>
        </p:txBody>
      </p:sp>
      <p:sp>
        <p:nvSpPr>
          <p:cNvPr id="49" name="מלבן מעוגל 48"/>
          <p:cNvSpPr/>
          <p:nvPr/>
        </p:nvSpPr>
        <p:spPr>
          <a:xfrm>
            <a:off x="6781861" y="1729008"/>
            <a:ext cx="1779285" cy="73052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لا نشعر بايّ تغيير.</a:t>
            </a:r>
            <a:endParaRPr lang="he-IL" sz="2000" b="1" dirty="0"/>
          </a:p>
        </p:txBody>
      </p:sp>
      <p:sp>
        <p:nvSpPr>
          <p:cNvPr id="22" name="לחצן פעולה: קדימה או הבא 21">
            <a:hlinkClick r:id="" action="ppaction://hlinkshowjump?jump=nextslide" highlightClick="1"/>
          </p:cNvPr>
          <p:cNvSpPr/>
          <p:nvPr/>
        </p:nvSpPr>
        <p:spPr>
          <a:xfrm>
            <a:off x="8108378" y="6030021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מעוגל 36"/>
          <p:cNvSpPr/>
          <p:nvPr/>
        </p:nvSpPr>
        <p:spPr>
          <a:xfrm>
            <a:off x="507719" y="1731088"/>
            <a:ext cx="1787452" cy="73015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حيويّة، نشاط، الرغبة في اللعب.  </a:t>
            </a:r>
            <a:endParaRPr lang="he-IL" sz="2000" b="1" dirty="0"/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053705" y="3107084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072606" y="3812710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40521" y="4892175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49059" y="3898503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70985" y="3287887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1458" y1="70486" x2="21458" y2="70486"/>
                        <a14:foregroundMark x1="22708" y1="69444" x2="22708" y2="69444"/>
                        <a14:foregroundMark x1="21667" y1="65625" x2="21667" y2="65625"/>
                        <a14:foregroundMark x1="18750" y1="72917" x2="18750" y2="72917"/>
                        <a14:foregroundMark x1="18958" y1="69444" x2="18958" y2="69444"/>
                        <a14:foregroundMark x1="23125" y1="67014" x2="23125" y2="67014"/>
                        <a14:backgroundMark x1="34792" y1="72917" x2="34792" y2="72917"/>
                        <a14:backgroundMark x1="30208" y1="53472" x2="30208" y2="53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61703" r="73865" b="24334"/>
          <a:stretch/>
        </p:blipFill>
        <p:spPr bwMode="auto">
          <a:xfrm>
            <a:off x="68262" y="5294463"/>
            <a:ext cx="596755" cy="49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4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2 -0.00462 L 0.18334 -0.15518 C 0.21684 -0.18686 0.42709 -0.30226 0.47934 -0.30226 C 0.5441 -0.30573 0.61702 -0.32169 0.6507 -0.29 L 0.65209 -0.28839 L 0.82865 -0.20004 " pathEditMode="relative" rAng="0" ptsTypes="FffFAF">
                                      <p:cBhvr>
                                        <p:cTn id="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73" y="-158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0157E-6 L 0.1882 -0.27567 C 0.22778 -0.33741 0.28525 -0.38182 0.35087 -0.39569 C 0.41719 -0.4098 0.52118 -0.43894 0.60018 -0.4216 C 0.67917 -0.40425 0.75573 -0.33418 0.82483 -0.29186 C 0.89375 -0.24953 0.97639 -0.17553 1.0132 -0.1672 C 1.05 -0.15888 1.03872 -0.22618 1.04566 -0.24167 " pathEditMode="relative" rAng="0" ptsTypes="FffaaaF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00" y="-219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0157E-6 L 0.09618 -0.05296 C 0.12275 -0.06498 0.14046 -0.09412 0.1625 -0.10152 C 0.21233 -0.11424 0.29862 -0.14246 0.39497 -0.12927 C 0.41997 -0.12927 0.72657 -0.01295 0.74046 -0.02197 C 0.74046 -0.02173 0.58976 0.10431 0.58976 0.10454 " pathEditMode="relative" rAng="0" ptsTypes="FfaffF">
                                      <p:cBhvr>
                                        <p:cTn id="2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14" y="-18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262044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0" y="2588095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34290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351083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430974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1437" y="43276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20130" y="5157192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524874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2117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5669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4292575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3448186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403648" y="263758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5294462"/>
            <a:ext cx="3871070" cy="1001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6" name="קבוצה 35"/>
          <p:cNvGrpSpPr/>
          <p:nvPr/>
        </p:nvGrpSpPr>
        <p:grpSpPr>
          <a:xfrm>
            <a:off x="-12998" y="0"/>
            <a:ext cx="9337525" cy="7019478"/>
            <a:chOff x="-12998" y="0"/>
            <a:chExt cx="9337525" cy="7019478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757"/>
            <a:stretch/>
          </p:blipFill>
          <p:spPr bwMode="auto">
            <a:xfrm>
              <a:off x="-3796" y="6298305"/>
              <a:ext cx="9147795" cy="5596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584" t="8206" r="6759" b="50000"/>
            <a:stretch/>
          </p:blipFill>
          <p:spPr bwMode="auto">
            <a:xfrm>
              <a:off x="5045224" y="3107084"/>
              <a:ext cx="4279303" cy="39123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" name="קבוצה 6"/>
            <p:cNvGrpSpPr/>
            <p:nvPr/>
          </p:nvGrpSpPr>
          <p:grpSpPr>
            <a:xfrm>
              <a:off x="-12998" y="0"/>
              <a:ext cx="9221094" cy="1909292"/>
              <a:chOff x="-90092" y="734813"/>
              <a:chExt cx="9221094" cy="1909292"/>
            </a:xfrm>
          </p:grpSpPr>
          <p:pic>
            <p:nvPicPr>
              <p:cNvPr id="20" name="Picture 4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25" t="289" r="28068" b="79634"/>
              <a:stretch/>
            </p:blipFill>
            <p:spPr bwMode="auto">
              <a:xfrm>
                <a:off x="5473402" y="764704"/>
                <a:ext cx="3657600" cy="1879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725" t="289" r="28068" b="79634"/>
              <a:stretch/>
            </p:blipFill>
            <p:spPr bwMode="auto">
              <a:xfrm>
                <a:off x="1815802" y="744910"/>
                <a:ext cx="3657600" cy="18794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0092" y="734813"/>
                <a:ext cx="1905894" cy="18780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1" name="קבוצה 10"/>
            <p:cNvGrpSpPr/>
            <p:nvPr/>
          </p:nvGrpSpPr>
          <p:grpSpPr>
            <a:xfrm>
              <a:off x="4986" y="1678230"/>
              <a:ext cx="9203111" cy="961530"/>
              <a:chOff x="4986" y="0"/>
              <a:chExt cx="9203111" cy="961530"/>
            </a:xfrm>
          </p:grpSpPr>
          <p:pic>
            <p:nvPicPr>
              <p:cNvPr id="33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4986" y="0"/>
                <a:ext cx="3657600" cy="9390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3563888" y="22523"/>
                <a:ext cx="3657600" cy="9390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5724128" y="22523"/>
                <a:ext cx="3483969" cy="9390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2" name="קבוצה 41"/>
            <p:cNvGrpSpPr/>
            <p:nvPr/>
          </p:nvGrpSpPr>
          <p:grpSpPr>
            <a:xfrm>
              <a:off x="68263" y="2348880"/>
              <a:ext cx="9075736" cy="961530"/>
              <a:chOff x="4986" y="0"/>
              <a:chExt cx="9075736" cy="961530"/>
            </a:xfrm>
          </p:grpSpPr>
          <p:pic>
            <p:nvPicPr>
              <p:cNvPr id="43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4986" y="0"/>
                <a:ext cx="3657600" cy="9390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4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3563888" y="22523"/>
                <a:ext cx="3657600" cy="9390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45" name="Picture 5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0000"/>
              <a:stretch/>
            </p:blipFill>
            <p:spPr bwMode="auto">
              <a:xfrm>
                <a:off x="5724128" y="22523"/>
                <a:ext cx="3356594" cy="9390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20417" y1="67708" x2="20417" y2="67708"/>
                        <a14:backgroundMark x1="22917" y1="71875" x2="22917" y2="71875"/>
                        <a14:backgroundMark x1="21667" y1="72222" x2="21667" y2="72222"/>
                        <a14:backgroundMark x1="20625" y1="72222" x2="20625" y2="72222"/>
                        <a14:backgroundMark x1="21667" y1="69792" x2="21667" y2="69792"/>
                        <a14:backgroundMark x1="23750" y1="68403" x2="23750" y2="68403"/>
                        <a14:backgroundMark x1="22500" y1="71181" x2="22500" y2="71181"/>
                        <a14:backgroundMark x1="22500" y1="68403" x2="22500" y2="68403"/>
                        <a14:backgroundMark x1="22500" y1="68403" x2="22500" y2="68403"/>
                        <a14:backgroundMark x1="22917" y1="67361" x2="22917" y2="67361"/>
                        <a14:backgroundMark x1="23750" y1="69097" x2="23750" y2="69097"/>
                        <a14:backgroundMark x1="22083" y1="71181" x2="22083" y2="71181"/>
                        <a14:backgroundMark x1="21250" y1="66667" x2="21250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6"/>
          <a:stretch/>
        </p:blipFill>
        <p:spPr bwMode="auto">
          <a:xfrm>
            <a:off x="68263" y="3287887"/>
            <a:ext cx="4703181" cy="33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מלבן מעוגל 18"/>
          <p:cNvSpPr/>
          <p:nvPr/>
        </p:nvSpPr>
        <p:spPr>
          <a:xfrm>
            <a:off x="2669402" y="341023"/>
            <a:ext cx="3894806" cy="87875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/>
              <a:t>ايّ من الوجبات التالية صحّي اكثر للجسم</a:t>
            </a:r>
            <a:r>
              <a:rPr lang="ar-SA" sz="2400" b="1" dirty="0" smtClean="0"/>
              <a:t>؟</a:t>
            </a:r>
            <a:endParaRPr lang="he-IL" sz="2400" b="1" dirty="0"/>
          </a:p>
        </p:txBody>
      </p:sp>
      <p:sp>
        <p:nvSpPr>
          <p:cNvPr id="48" name="מלבן מעוגל 47"/>
          <p:cNvSpPr/>
          <p:nvPr/>
        </p:nvSpPr>
        <p:spPr>
          <a:xfrm>
            <a:off x="498294" y="1703763"/>
            <a:ext cx="2105863" cy="102098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JO" sz="2000" b="1" dirty="0"/>
              <a:t> </a:t>
            </a:r>
            <a:r>
              <a:rPr lang="ar-AE" sz="2000" b="1" dirty="0" smtClean="0"/>
              <a:t>لحم مطهو، خضار مشويّة، اجبان قليلة الدسم وماء.</a:t>
            </a:r>
            <a:endParaRPr lang="ar-JO" sz="2000" b="1" dirty="0"/>
          </a:p>
        </p:txBody>
      </p:sp>
      <p:sp>
        <p:nvSpPr>
          <p:cNvPr id="49" name="מלבן מעוגל 48"/>
          <p:cNvSpPr/>
          <p:nvPr/>
        </p:nvSpPr>
        <p:spPr>
          <a:xfrm>
            <a:off x="6445207" y="1700734"/>
            <a:ext cx="2299884" cy="99715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كعكة شكولاتة، بوظة، سكاكر ومشروب غازي.</a:t>
            </a:r>
            <a:endParaRPr lang="he-IL" sz="2000" b="1" dirty="0"/>
          </a:p>
        </p:txBody>
      </p:sp>
      <p:pic>
        <p:nvPicPr>
          <p:cNvPr id="50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1458" y1="70486" x2="21458" y2="70486"/>
                        <a14:foregroundMark x1="22708" y1="69444" x2="22708" y2="69444"/>
                        <a14:foregroundMark x1="21667" y1="65625" x2="21667" y2="65625"/>
                        <a14:foregroundMark x1="18750" y1="72917" x2="18750" y2="72917"/>
                        <a14:foregroundMark x1="18958" y1="69444" x2="18958" y2="69444"/>
                        <a14:foregroundMark x1="23125" y1="67014" x2="23125" y2="67014"/>
                        <a14:backgroundMark x1="34792" y1="72917" x2="34792" y2="72917"/>
                        <a14:backgroundMark x1="30208" y1="53472" x2="30208" y2="53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61703" r="73865" b="24334"/>
          <a:stretch/>
        </p:blipFill>
        <p:spPr bwMode="auto">
          <a:xfrm>
            <a:off x="68262" y="5294463"/>
            <a:ext cx="596755" cy="49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לחצן פעולה: קדימה או הבא 21">
            <a:hlinkClick r:id="" action="ppaction://hlinkshowjump?jump=nextslide" highlightClick="1"/>
          </p:cNvPr>
          <p:cNvSpPr/>
          <p:nvPr/>
        </p:nvSpPr>
        <p:spPr>
          <a:xfrm>
            <a:off x="8028384" y="6046480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מעוגל 36"/>
          <p:cNvSpPr/>
          <p:nvPr/>
        </p:nvSpPr>
        <p:spPr>
          <a:xfrm>
            <a:off x="3326105" y="1692196"/>
            <a:ext cx="2470509" cy="102515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لحم مقلي غني بالدهن، بطاطا مقلية، كثير من الخبز واجبان عالية الدسم.</a:t>
            </a:r>
            <a:endParaRPr lang="ar-JO" sz="2000" b="1" dirty="0"/>
          </a:p>
        </p:txBody>
      </p:sp>
      <p:pic>
        <p:nvPicPr>
          <p:cNvPr id="4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9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2 -0.00462 L 0.18334 -0.15518 C 0.21684 -0.18686 0.3 -0.21577 0.35209 -0.21577 C 0.41702 -0.21924 0.45226 -0.1938 0.48594 -0.16211 L 0.61181 -0.0444 " pathEditMode="relative" rAng="0" ptsTypes="FffFF">
                                      <p:cBhvr>
                                        <p:cTn id="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40" y="-10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decel="48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4444E-6 6.47549E-6 C 0.00886 -0.00462 0.01997 -0.00878 0.02726 -0.01711 C 0.03265 -0.02312 0.0389 -0.02821 0.04428 -0.03445 C 0.05053 -0.04208 0.05209 -0.04671 0.05973 -0.04995 C 0.06494 -0.05688 0.06511 -0.05827 0.07414 -0.0622 C 0.07674 -0.06336 0.07935 -0.06452 0.08195 -0.06567 C 0.08317 -0.06613 0.08577 -0.06729 0.08577 -0.06729 C 0.08994 -0.07122 0.09376 -0.07238 0.09879 -0.07423 C 0.11008 -0.07377 0.12119 -0.07354 0.1323 -0.07261 C 0.14671 -0.07145 0.1573 -0.05735 0.17015 -0.0518 C 0.17952 -0.04347 0.1757 -0.04763 0.18195 -0.03977 C 0.18473 -0.02659 0.18004 -0.04416 0.19098 -0.02404 C 0.19792 -0.01109 0.20435 0.00209 0.21025 0.01573 C 0.21199 0.01967 0.21581 0.02683 0.21824 0.03123 C 0.21997 0.0347 0.22344 0.04164 0.22344 0.04164 C 0.22605 0.0532 0.23108 0.06361 0.23508 0.07448 C 0.23629 0.07818 0.24011 0.08488 0.24011 0.08488 C 0.24272 0.09691 0.24619 0.10778 0.24949 0.11957 C 0.25088 0.11032 0.25279 0.10177 0.25591 0.09344 C 0.25765 0.08373 0.25938 0.07424 0.26355 0.06592 C 0.26511 0.05829 0.26754 0.05343 0.26997 0.04672 C 0.27223 0.0414 0.27275 0.03655 0.27518 0.03123 C 0.27692 0.02036 0.27987 0.0118 0.28299 0.00186 C 0.28681 -0.00878 0.28386 -0.00647 0.2882 -0.01364 C 0.29046 -0.01711 0.29219 -0.02104 0.29463 -0.02404 C 0.29706 -0.02682 0.30261 -0.03098 0.30261 -0.03098 C 0.30938 -0.02959 0.31459 -0.02821 0.32084 -0.02404 C 0.32171 -0.02243 0.3224 -0.02034 0.32344 -0.01896 C 0.32449 -0.01757 0.32622 -0.01711 0.32726 -0.01549 C 0.32935 -0.01225 0.33074 -0.00855 0.33247 -0.00508 C 0.33334 -0.00346 0.33508 6.47549E-6 0.33508 6.47549E-6 C 0.3356 0.00232 0.3356 0.00486 0.33647 0.00695 C 0.33785 0.01065 0.34167 0.01735 0.34167 0.01735 C 0.34897 0.04904 0.35591 0.08188 0.36094 0.11425 C 0.3632 0.10547 0.36494 0.0909 0.36893 0.08326 C 0.37258 0.07586 0.37848 0.06869 0.38317 0.06245 C 0.38716 0.0569 0.39115 0.04649 0.3948 0.03979 C 0.41355 0.0421 0.40817 0.04048 0.42067 0.05204 C 0.42796 0.07101 0.41806 0.04927 0.42865 0.0606 C 0.42969 0.06176 0.42917 0.0643 0.42987 0.06592 C 0.43213 0.07193 0.43629 0.07586 0.43907 0.08141 C 0.44046 0.08766 0.44272 0.10477 0.4441 0.10917 C 0.44497 0.11102 0.44688 0.11148 0.4481 0.11264 C 0.4514 0.10824 0.45869 0.09506 0.46216 0.09182 C 0.46841 0.07956 0.46494 0.08373 0.47154 0.07794 C 0.47206 0.07517 0.47275 0.06638 0.47796 0.07448 C 0.47917 0.07679 0.47848 0.08049 0.47917 0.08326 C 0.47969 0.08511 0.48091 0.08673 0.48195 0.08835 C 0.48265 0.09645 0.48247 0.105 0.48438 0.11264 C 0.48508 0.11472 0.48629 0.10917 0.48716 0.10732 C 0.4889 0.10177 0.48959 0.09575 0.49081 0.08997 C 0.49133 0.0865 0.4915 0.08303 0.49202 0.0798 C 0.49254 0.07794 0.49202 0.07448 0.49358 0.07448 C 0.49497 0.07448 0.49428 0.07794 0.4948 0.0798 C 0.49532 0.08326 0.49549 0.0865 0.49619 0.08997 C 0.49792 0.12466 0.49549 0.1168 0.50383 0.09876 C 0.50435 0.09575 0.50469 0.09275 0.50504 0.08997 C 0.50556 0.08812 0.50591 0.08326 0.5066 0.08488 C 0.50782 0.08789 0.5073 0.09182 0.50782 0.09529 C 0.50834 0.10223 0.50851 0.10917 0.50904 0.1161 C 0.50956 0.10801 0.51025 0.09992 0.51025 0.09182 C 0.51025 0.08951 0.50956 0.09645 0.50904 0.09876 C 0.50904 0.09945 0.50904 0.0976 0.50904 0.09691 " pathEditMode="relative" ptsTypes="ffffffffffffffffffffffffffffffffffffffffffffffffffffffffffffffA">
                                      <p:cBhvr>
                                        <p:cTn id="1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0157E-6 L 0.1882 -0.27567 C 0.22796 -0.33741 0.28559 -0.38182 0.35087 -0.39569 C 0.45365 -0.41558 0.69219 -0.44056 0.80278 -0.45097 C 0.91337 -0.46137 0.97032 -0.45652 1.01441 -0.45791 " pathEditMode="relative" rAng="0" ptsTypes="FffaF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712" y="-230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262044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0" y="2588095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34290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2925" y="351083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430974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41437" y="4327600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20130" y="5157192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986" y="524874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2117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2998" y="5356697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4292575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3448186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403648" y="2637581"/>
            <a:ext cx="3657600" cy="9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276994" y="5294462"/>
            <a:ext cx="3871070" cy="10012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57"/>
          <a:stretch/>
        </p:blipFill>
        <p:spPr bwMode="auto">
          <a:xfrm>
            <a:off x="-3796" y="6298305"/>
            <a:ext cx="9147795" cy="55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0" t="8206" r="6759" b="50000"/>
          <a:stretch/>
        </p:blipFill>
        <p:spPr bwMode="auto">
          <a:xfrm>
            <a:off x="6966266" y="3107084"/>
            <a:ext cx="2358261" cy="3912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קבוצה 6"/>
          <p:cNvGrpSpPr/>
          <p:nvPr/>
        </p:nvGrpSpPr>
        <p:grpSpPr>
          <a:xfrm>
            <a:off x="-12998" y="0"/>
            <a:ext cx="9221094" cy="1909292"/>
            <a:chOff x="-90092" y="734813"/>
            <a:chExt cx="9221094" cy="1909292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25" t="289" r="28068" b="79634"/>
            <a:stretch/>
          </p:blipFill>
          <p:spPr bwMode="auto">
            <a:xfrm>
              <a:off x="5473402" y="764704"/>
              <a:ext cx="3657600" cy="1879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25" t="289" r="28068" b="79634"/>
            <a:stretch/>
          </p:blipFill>
          <p:spPr bwMode="auto">
            <a:xfrm>
              <a:off x="1815802" y="744910"/>
              <a:ext cx="3657600" cy="18794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0092" y="734813"/>
              <a:ext cx="1905894" cy="1878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" name="קבוצה 10"/>
          <p:cNvGrpSpPr/>
          <p:nvPr/>
        </p:nvGrpSpPr>
        <p:grpSpPr>
          <a:xfrm>
            <a:off x="4986" y="1678230"/>
            <a:ext cx="9203111" cy="961530"/>
            <a:chOff x="4986" y="0"/>
            <a:chExt cx="9203111" cy="961530"/>
          </a:xfrm>
        </p:grpSpPr>
        <p:pic>
          <p:nvPicPr>
            <p:cNvPr id="33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4986" y="0"/>
              <a:ext cx="3657600" cy="93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3563888" y="22523"/>
              <a:ext cx="3657600" cy="93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5724128" y="22523"/>
              <a:ext cx="3483969" cy="9390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2" name="קבוצה 41"/>
          <p:cNvGrpSpPr/>
          <p:nvPr/>
        </p:nvGrpSpPr>
        <p:grpSpPr>
          <a:xfrm>
            <a:off x="68263" y="2348880"/>
            <a:ext cx="9075736" cy="961530"/>
            <a:chOff x="4986" y="0"/>
            <a:chExt cx="9075736" cy="961530"/>
          </a:xfrm>
        </p:grpSpPr>
        <p:pic>
          <p:nvPicPr>
            <p:cNvPr id="43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4986" y="0"/>
              <a:ext cx="3657600" cy="939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3563888" y="22523"/>
              <a:ext cx="3657600" cy="939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/>
          </p:blipFill>
          <p:spPr bwMode="auto">
            <a:xfrm>
              <a:off x="5724128" y="22523"/>
              <a:ext cx="3356594" cy="93900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20417" y1="67708" x2="20417" y2="67708"/>
                        <a14:backgroundMark x1="22917" y1="71875" x2="22917" y2="71875"/>
                        <a14:backgroundMark x1="21667" y1="72222" x2="21667" y2="72222"/>
                        <a14:backgroundMark x1="20625" y1="72222" x2="20625" y2="72222"/>
                        <a14:backgroundMark x1="21667" y1="69792" x2="21667" y2="69792"/>
                        <a14:backgroundMark x1="23750" y1="68403" x2="23750" y2="68403"/>
                        <a14:backgroundMark x1="22500" y1="71181" x2="22500" y2="71181"/>
                        <a14:backgroundMark x1="22500" y1="68403" x2="22500" y2="68403"/>
                        <a14:backgroundMark x1="22500" y1="68403" x2="22500" y2="68403"/>
                        <a14:backgroundMark x1="22917" y1="67361" x2="22917" y2="67361"/>
                        <a14:backgroundMark x1="23750" y1="69097" x2="23750" y2="69097"/>
                        <a14:backgroundMark x1="22083" y1="71181" x2="22083" y2="71181"/>
                        <a14:backgroundMark x1="21250" y1="66667" x2="21250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66"/>
          <a:stretch/>
        </p:blipFill>
        <p:spPr bwMode="auto">
          <a:xfrm>
            <a:off x="68263" y="3287887"/>
            <a:ext cx="4703181" cy="337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מלבן מעוגל 18"/>
          <p:cNvSpPr/>
          <p:nvPr/>
        </p:nvSpPr>
        <p:spPr>
          <a:xfrm>
            <a:off x="2627784" y="487444"/>
            <a:ext cx="3897113" cy="74380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/>
              <a:t>اختر الانسان الذي جسمه صحّي اكثر.</a:t>
            </a:r>
            <a:endParaRPr lang="he-IL" sz="2400" b="1" dirty="0"/>
          </a:p>
        </p:txBody>
      </p:sp>
      <p:sp>
        <p:nvSpPr>
          <p:cNvPr id="48" name="מלבן מעוגל 47"/>
          <p:cNvSpPr/>
          <p:nvPr/>
        </p:nvSpPr>
        <p:spPr>
          <a:xfrm>
            <a:off x="3300605" y="2019815"/>
            <a:ext cx="2590703" cy="88637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AE" sz="2000" b="1" dirty="0" smtClean="0"/>
              <a:t>انسان يتناول اطعمة منوّعة تضمن جميع المركّبات الغذائيّة.</a:t>
            </a:r>
            <a:endParaRPr lang="ar-SA" sz="2000" b="1" dirty="0"/>
          </a:p>
        </p:txBody>
      </p:sp>
      <p:sp>
        <p:nvSpPr>
          <p:cNvPr id="49" name="מלבן מעוגל 48"/>
          <p:cNvSpPr/>
          <p:nvPr/>
        </p:nvSpPr>
        <p:spPr>
          <a:xfrm>
            <a:off x="6609413" y="2049750"/>
            <a:ext cx="1944001" cy="83579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انسان يتغذى فقط على اللحوم.</a:t>
            </a:r>
            <a:endParaRPr lang="he-IL" sz="2000" b="1" dirty="0"/>
          </a:p>
        </p:txBody>
      </p:sp>
      <p:sp>
        <p:nvSpPr>
          <p:cNvPr id="22" name="לחצן פעולה: קדימה או הבא 21">
            <a:hlinkClick r:id="" action="ppaction://hlinkshowjump?jump=nextslide" highlightClick="1"/>
          </p:cNvPr>
          <p:cNvSpPr/>
          <p:nvPr/>
        </p:nvSpPr>
        <p:spPr>
          <a:xfrm>
            <a:off x="8028384" y="6046480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מעוגל 36"/>
          <p:cNvSpPr/>
          <p:nvPr/>
        </p:nvSpPr>
        <p:spPr>
          <a:xfrm>
            <a:off x="588777" y="2013520"/>
            <a:ext cx="2108404" cy="86481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انسان يتغذى فقط على الدهنيات والسكّريات.</a:t>
            </a:r>
            <a:endParaRPr lang="he-IL" sz="2000" b="1" dirty="0"/>
          </a:p>
        </p:txBody>
      </p:sp>
      <p:pic>
        <p:nvPicPr>
          <p:cNvPr id="4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053705" y="3107084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072606" y="3812710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40521" y="4892175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49059" y="3898503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170985" y="3287887"/>
            <a:ext cx="4015086" cy="939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1458" y1="70486" x2="21458" y2="70486"/>
                        <a14:foregroundMark x1="22708" y1="69444" x2="22708" y2="69444"/>
                        <a14:foregroundMark x1="21667" y1="65625" x2="21667" y2="65625"/>
                        <a14:foregroundMark x1="18750" y1="72917" x2="18750" y2="72917"/>
                        <a14:foregroundMark x1="18958" y1="69444" x2="18958" y2="69444"/>
                        <a14:foregroundMark x1="23125" y1="67014" x2="23125" y2="67014"/>
                        <a14:backgroundMark x1="34792" y1="72917" x2="34792" y2="72917"/>
                        <a14:backgroundMark x1="30208" y1="53472" x2="30208" y2="53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60" t="61703" r="73865" b="24334"/>
          <a:stretch/>
        </p:blipFill>
        <p:spPr bwMode="auto">
          <a:xfrm>
            <a:off x="68262" y="5294463"/>
            <a:ext cx="596755" cy="49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75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2 -0.00462 L 0.18334 -0.15518 C 0.21684 -0.18686 0.42709 -0.30226 0.47934 -0.30226 C 0.5441 -0.30573 0.61702 -0.32169 0.6507 -0.29 L 0.65209 -0.28839 L 0.82865 -0.20004 " pathEditMode="relative" rAng="0" ptsTypes="FffFAF">
                                      <p:cBhvr>
                                        <p:cTn id="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573" y="-158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0157E-6 L 0.1882 -0.27567 C 0.22778 -0.33741 0.28525 -0.38182 0.35087 -0.39569 C 0.41719 -0.4098 0.52118 -0.43894 0.60018 -0.4216 C 0.67917 -0.40425 0.75573 -0.33418 0.82483 -0.29186 C 0.89375 -0.24953 0.97639 -0.17553 1.0132 -0.1672 C 1.05 -0.15888 1.03872 -0.22618 1.04566 -0.24167 " pathEditMode="relative" rAng="0" ptsTypes="FffaaaF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00" y="-219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30157E-6 L 0.09618 -0.05296 C 0.12275 -0.06498 0.14046 -0.09412 0.1625 -0.10152 C 0.21233 -0.11424 0.29862 -0.14246 0.39497 -0.12927 C 0.41997 -0.12927 0.72657 -0.01295 0.74046 -0.02197 C 0.74046 -0.02173 0.58976 0.10431 0.58976 0.10454 " pathEditMode="relative" rAng="0" ptsTypes="FfaffF">
                                      <p:cBhvr>
                                        <p:cTn id="2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14" y="-18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7917" l="2188" r="99844">
                        <a14:foregroundMark x1="57969" y1="60417" x2="57969" y2="60417"/>
                        <a14:foregroundMark x1="43281" y1="35417" x2="43281" y2="35417"/>
                        <a14:foregroundMark x1="36406" y1="41042" x2="36406" y2="41042"/>
                        <a14:foregroundMark x1="36563" y1="49583" x2="36875" y2="51042"/>
                        <a14:foregroundMark x1="38281" y1="54583" x2="42500" y2="59792"/>
                        <a14:foregroundMark x1="43906" y1="61875" x2="46094" y2="65000"/>
                        <a14:foregroundMark x1="47188" y1="68333" x2="47188" y2="68333"/>
                        <a14:foregroundMark x1="50000" y1="62917" x2="48906" y2="43125"/>
                        <a14:foregroundMark x1="48906" y1="41250" x2="17656" y2="16667"/>
                        <a14:foregroundMark x1="54219" y1="18958" x2="79219" y2="88958"/>
                        <a14:foregroundMark x1="72188" y1="20833" x2="99375" y2="62292"/>
                        <a14:foregroundMark x1="2188" y1="23542" x2="4375" y2="97917"/>
                        <a14:foregroundMark x1="4688" y1="96458" x2="99219" y2="97500"/>
                        <a14:foregroundMark x1="2344" y1="1250" x2="29688" y2="47083"/>
                        <a14:foregroundMark x1="5469" y1="5417" x2="94063" y2="14375"/>
                        <a14:foregroundMark x1="26563" y1="3125" x2="99688" y2="3958"/>
                        <a14:foregroundMark x1="3750" y1="85625" x2="99844" y2="86667"/>
                        <a14:foregroundMark x1="5313" y1="88542" x2="99688" y2="89792"/>
                        <a14:foregroundMark x1="15313" y1="93542" x2="99844" y2="92917"/>
                        <a14:foregroundMark x1="2656" y1="80208" x2="99844" y2="78750"/>
                        <a14:foregroundMark x1="22969" y1="68958" x2="23281" y2="72708"/>
                        <a14:foregroundMark x1="20000" y1="62083" x2="20000" y2="62083"/>
                        <a14:backgroundMark x1="19844" y1="60000" x2="19844" y2="60000"/>
                        <a14:backgroundMark x1="20156" y1="60000" x2="20156" y2="60000"/>
                        <a14:backgroundMark x1="21406" y1="60000" x2="21406" y2="60000"/>
                        <a14:backgroundMark x1="21563" y1="61667" x2="21563" y2="61667"/>
                        <a14:backgroundMark x1="20625" y1="71250" x2="20313" y2="75000"/>
                        <a14:backgroundMark x1="17813" y1="57917" x2="20938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744"/>
            <a:ext cx="9183659" cy="688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34" y="1941616"/>
            <a:ext cx="5007505" cy="3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מלבן מעוגל 7"/>
          <p:cNvSpPr/>
          <p:nvPr/>
        </p:nvSpPr>
        <p:spPr>
          <a:xfrm>
            <a:off x="1259632" y="559875"/>
            <a:ext cx="4464495" cy="81574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 م</a:t>
            </a:r>
            <a:r>
              <a:rPr lang="ar-JO" sz="2400" b="1" dirty="0"/>
              <a:t>اذا</a:t>
            </a:r>
            <a:r>
              <a:rPr lang="ar-SA" sz="2400" b="1" dirty="0"/>
              <a:t> </a:t>
            </a:r>
            <a:r>
              <a:rPr lang="ar-SA" sz="2400" b="1" dirty="0" smtClean="0"/>
              <a:t>ي</a:t>
            </a:r>
            <a:r>
              <a:rPr lang="ar-AE" sz="2400" b="1" dirty="0" smtClean="0"/>
              <a:t>وصي اخصائيو التغذية للحفاظ على جسم سليم </a:t>
            </a:r>
            <a:r>
              <a:rPr lang="ar-JO" sz="2400" b="1" dirty="0" smtClean="0"/>
              <a:t>؟</a:t>
            </a:r>
            <a:endParaRPr lang="he-IL" sz="2400" b="1" dirty="0"/>
          </a:p>
        </p:txBody>
      </p:sp>
      <p:sp>
        <p:nvSpPr>
          <p:cNvPr id="9" name="מלבן מעוגל 8"/>
          <p:cNvSpPr/>
          <p:nvPr/>
        </p:nvSpPr>
        <p:spPr>
          <a:xfrm>
            <a:off x="4626925" y="1877272"/>
            <a:ext cx="1692188" cy="132094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b="1" dirty="0" smtClean="0"/>
              <a:t>تناول 3 وجبات رئيسيّة، وجبتان خفيفتان بين الوجبات الرئيسيّة وشرب الماء.</a:t>
            </a:r>
            <a:endParaRPr lang="he-IL" b="1" dirty="0"/>
          </a:p>
        </p:txBody>
      </p:sp>
      <p:sp>
        <p:nvSpPr>
          <p:cNvPr id="10" name="מלבן מעוגל 9"/>
          <p:cNvSpPr/>
          <p:nvPr/>
        </p:nvSpPr>
        <p:spPr>
          <a:xfrm>
            <a:off x="2503866" y="1877272"/>
            <a:ext cx="1780101" cy="128701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تناول وجبتان رئيسيتان، ثلاث وجبات خفيفة وشرب الماء.</a:t>
            </a:r>
            <a:endParaRPr lang="he-IL" sz="2000" b="1" dirty="0"/>
          </a:p>
        </p:txBody>
      </p:sp>
      <p:sp>
        <p:nvSpPr>
          <p:cNvPr id="11" name="מלבן מעוגל 10"/>
          <p:cNvSpPr/>
          <p:nvPr/>
        </p:nvSpPr>
        <p:spPr>
          <a:xfrm>
            <a:off x="205441" y="1824521"/>
            <a:ext cx="1787452" cy="131739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تناول وجبة رئيسيّة واحدة، </a:t>
            </a:r>
            <a:r>
              <a:rPr lang="ar-AE" sz="2000" b="1" dirty="0" err="1" smtClean="0"/>
              <a:t>وجة</a:t>
            </a:r>
            <a:r>
              <a:rPr lang="ar-AE" sz="2000" b="1" dirty="0" smtClean="0"/>
              <a:t> واحدة خفيفة وشرب الماء.</a:t>
            </a:r>
            <a:endParaRPr lang="he-IL" sz="2000" b="1" dirty="0"/>
          </a:p>
        </p:txBody>
      </p:sp>
      <p:sp>
        <p:nvSpPr>
          <p:cNvPr id="13" name="לחצן פעולה: קדימה או הבא 12">
            <a:hlinkClick r:id="" action="ppaction://hlinkshowjump?jump=nextslide" highlightClick="1"/>
          </p:cNvPr>
          <p:cNvSpPr/>
          <p:nvPr/>
        </p:nvSpPr>
        <p:spPr>
          <a:xfrm>
            <a:off x="8028384" y="6046480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92" y="4005064"/>
            <a:ext cx="812924" cy="67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21554E-7 L 0.11667 -0.05574 C 0.14011 -0.06452 0.15243 -0.06545 0.16459 -0.06591 C 0.17882 -0.06869 0.18351 -0.07401 0.20226 -0.07285 C 0.21684 -0.06152 0.25486 -0.06846 0.27761 -0.05921 C 0.30295 -0.05597 0.33073 -0.05712 0.35434 -0.05389 L 0.41927 -0.04001 C 0.44861 -0.02983 0.49288 -0.01341 0.5309 0.00671 C 0.56893 0.02683 0.62344 0.06545 0.64775 0.08094 " pathEditMode="relative" rAng="0" ptsTypes="FfafaFaaF">
                                      <p:cBhvr>
                                        <p:cTn id="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92137E-6 L 0.56597 -0.39523 C 0.57986 -0.38621 0.63108 -0.45235 0.65295 -0.45235 C 0.67795 -0.45235 0.73611 -0.50254 0.8309 -0.48866 C 0.91667 -0.45582 0.93229 -0.43154 0.93229 -0.43131 " pathEditMode="relative" rAng="0" ptsTypes="FfffF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5" y="-25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92137E-6 L 0.04427 -0.02197 L 0.12604 -0.03561 C 0.13958 -0.02775 0.1717 -0.02012 0.18698 -0.00971 C 0.20347 -0.00161 0.21684 0.00463 0.22465 0.01272 C 0.21649 0.02244 0.22691 0.0266 0.23386 0.03863 C 0.23941 0.04556 0.25313 0.04834 0.25851 0.05435 C 0.26389 0.06037 0.26354 0.071 0.26632 0.07494 C 0.2691 0.07887 0.24705 0.06106 0.27517 0.07864 L 0.43507 0.18062 " pathEditMode="relative" rAng="0" ptsTypes="FAfafaaaFF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53" y="7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7917" l="2188" r="99844">
                        <a14:foregroundMark x1="57969" y1="60417" x2="57969" y2="60417"/>
                        <a14:foregroundMark x1="43281" y1="35417" x2="43281" y2="35417"/>
                        <a14:foregroundMark x1="36406" y1="41042" x2="36406" y2="41042"/>
                        <a14:foregroundMark x1="36563" y1="49583" x2="36875" y2="51042"/>
                        <a14:foregroundMark x1="38281" y1="54583" x2="42500" y2="59792"/>
                        <a14:foregroundMark x1="43906" y1="61875" x2="46094" y2="65000"/>
                        <a14:foregroundMark x1="47188" y1="68333" x2="47188" y2="68333"/>
                        <a14:foregroundMark x1="50000" y1="62917" x2="48906" y2="43125"/>
                        <a14:foregroundMark x1="48906" y1="41250" x2="17656" y2="16667"/>
                        <a14:foregroundMark x1="54219" y1="18958" x2="79219" y2="88958"/>
                        <a14:foregroundMark x1="72188" y1="20833" x2="99375" y2="62292"/>
                        <a14:foregroundMark x1="2188" y1="23542" x2="4375" y2="97917"/>
                        <a14:foregroundMark x1="4688" y1="96458" x2="99219" y2="97500"/>
                        <a14:foregroundMark x1="2344" y1="1250" x2="29688" y2="47083"/>
                        <a14:foregroundMark x1="5469" y1="5417" x2="94063" y2="14375"/>
                        <a14:foregroundMark x1="26563" y1="3125" x2="99688" y2="3958"/>
                        <a14:foregroundMark x1="3750" y1="85625" x2="99844" y2="86667"/>
                        <a14:foregroundMark x1="5313" y1="88542" x2="99688" y2="89792"/>
                        <a14:foregroundMark x1="15313" y1="93542" x2="99844" y2="92917"/>
                        <a14:foregroundMark x1="2656" y1="80208" x2="99844" y2="78750"/>
                        <a14:foregroundMark x1="22969" y1="68958" x2="23281" y2="72708"/>
                        <a14:foregroundMark x1="20000" y1="62083" x2="20000" y2="62083"/>
                        <a14:backgroundMark x1="19844" y1="60000" x2="19844" y2="60000"/>
                        <a14:backgroundMark x1="20156" y1="60000" x2="20156" y2="60000"/>
                        <a14:backgroundMark x1="21406" y1="60000" x2="21406" y2="60000"/>
                        <a14:backgroundMark x1="21563" y1="61667" x2="21563" y2="61667"/>
                        <a14:backgroundMark x1="20625" y1="71250" x2="20313" y2="75000"/>
                        <a14:backgroundMark x1="17813" y1="57917" x2="20938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744"/>
            <a:ext cx="9183659" cy="688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34" y="1941616"/>
            <a:ext cx="5007505" cy="3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מלבן מעוגל 7"/>
          <p:cNvSpPr/>
          <p:nvPr/>
        </p:nvSpPr>
        <p:spPr>
          <a:xfrm>
            <a:off x="1835695" y="476672"/>
            <a:ext cx="3972443" cy="77979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/>
              <a:t>ايّ نمط حياة علينا اتّباعه للحفاظ على جسم سليم؟</a:t>
            </a:r>
          </a:p>
        </p:txBody>
      </p:sp>
      <p:sp>
        <p:nvSpPr>
          <p:cNvPr id="9" name="מלבן מעוגל 8"/>
          <p:cNvSpPr/>
          <p:nvPr/>
        </p:nvSpPr>
        <p:spPr>
          <a:xfrm>
            <a:off x="147389" y="1570018"/>
            <a:ext cx="1937956" cy="1594265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تجنب </a:t>
            </a:r>
            <a:r>
              <a:rPr lang="ar-SA" sz="2000" b="1" dirty="0"/>
              <a:t>الاكل </a:t>
            </a:r>
            <a:r>
              <a:rPr lang="ar-JO" sz="2000" b="1" dirty="0" smtClean="0"/>
              <a:t>السريع</a:t>
            </a:r>
            <a:r>
              <a:rPr lang="ar-AE" sz="2000" b="1" dirty="0" smtClean="0"/>
              <a:t> والمصنّع، تجنّب الحلوى،</a:t>
            </a:r>
            <a:r>
              <a:rPr lang="ar-JO" sz="2000" b="1" dirty="0" smtClean="0"/>
              <a:t> </a:t>
            </a:r>
            <a:r>
              <a:rPr lang="ar-AE" sz="2000" b="1" dirty="0" smtClean="0"/>
              <a:t>تناول الطعام </a:t>
            </a:r>
            <a:r>
              <a:rPr lang="ar-JO" sz="2000" b="1" dirty="0" smtClean="0"/>
              <a:t>الصحي</a:t>
            </a:r>
            <a:r>
              <a:rPr lang="ar-SA" sz="2000" b="1" dirty="0" smtClean="0"/>
              <a:t> و</a:t>
            </a:r>
            <a:r>
              <a:rPr lang="ar-AE" sz="2000" b="1" dirty="0" smtClean="0"/>
              <a:t>ممارسة</a:t>
            </a:r>
            <a:r>
              <a:rPr lang="ar-SA" sz="2000" b="1" dirty="0" smtClean="0"/>
              <a:t> الرياضة</a:t>
            </a:r>
            <a:endParaRPr lang="he-IL" sz="2000" b="1" dirty="0"/>
          </a:p>
        </p:txBody>
      </p:sp>
      <p:sp>
        <p:nvSpPr>
          <p:cNvPr id="10" name="מלבן מעוגל 9"/>
          <p:cNvSpPr/>
          <p:nvPr/>
        </p:nvSpPr>
        <p:spPr>
          <a:xfrm>
            <a:off x="4470285" y="1574783"/>
            <a:ext cx="1770456" cy="158950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تناول</a:t>
            </a:r>
            <a:r>
              <a:rPr lang="ar-SA" sz="2000" b="1" dirty="0" smtClean="0"/>
              <a:t> </a:t>
            </a:r>
            <a:r>
              <a:rPr lang="ar-JO" sz="2000" b="1" dirty="0"/>
              <a:t>الكثير</a:t>
            </a:r>
            <a:r>
              <a:rPr lang="ar-SA" sz="2000" b="1" dirty="0"/>
              <a:t> من </a:t>
            </a:r>
            <a:r>
              <a:rPr lang="ar-SA" sz="2000" b="1" dirty="0" smtClean="0"/>
              <a:t>الحلوى</a:t>
            </a:r>
            <a:r>
              <a:rPr lang="ar-AE" sz="2000" b="1" dirty="0" smtClean="0"/>
              <a:t>، ا</a:t>
            </a:r>
            <a:r>
              <a:rPr lang="ar-SA" sz="2000" b="1" dirty="0" smtClean="0"/>
              <a:t>لدهنيات</a:t>
            </a:r>
            <a:r>
              <a:rPr lang="ar-AE" sz="2000" b="1" dirty="0" smtClean="0"/>
              <a:t>، الطعام السريع وممارسة الرياضة.</a:t>
            </a:r>
            <a:endParaRPr lang="he-IL" sz="2000" b="1" dirty="0"/>
          </a:p>
        </p:txBody>
      </p:sp>
      <p:sp>
        <p:nvSpPr>
          <p:cNvPr id="11" name="מלבן מעוגל 10"/>
          <p:cNvSpPr/>
          <p:nvPr/>
        </p:nvSpPr>
        <p:spPr>
          <a:xfrm>
            <a:off x="2349294" y="1574781"/>
            <a:ext cx="1787452" cy="1589503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ممارسة الرياضة فقط.</a:t>
            </a:r>
            <a:endParaRPr lang="he-IL" sz="2000" b="1" dirty="0"/>
          </a:p>
        </p:txBody>
      </p:sp>
      <p:sp>
        <p:nvSpPr>
          <p:cNvPr id="13" name="לחצן פעולה: קדימה או הבא 12">
            <a:hlinkClick r:id="" action="ppaction://hlinkshowjump?jump=nextslide" highlightClick="1"/>
          </p:cNvPr>
          <p:cNvSpPr/>
          <p:nvPr/>
        </p:nvSpPr>
        <p:spPr>
          <a:xfrm>
            <a:off x="8028384" y="6046480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92" y="4005064"/>
            <a:ext cx="812924" cy="67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7917" l="2188" r="99844">
                        <a14:foregroundMark x1="57969" y1="60417" x2="57969" y2="60417"/>
                        <a14:foregroundMark x1="43281" y1="35417" x2="43281" y2="35417"/>
                        <a14:foregroundMark x1="36406" y1="41042" x2="36406" y2="41042"/>
                        <a14:foregroundMark x1="36563" y1="49583" x2="36875" y2="51042"/>
                        <a14:foregroundMark x1="38281" y1="54583" x2="42500" y2="59792"/>
                        <a14:foregroundMark x1="43906" y1="61875" x2="46094" y2="65000"/>
                        <a14:foregroundMark x1="47188" y1="68333" x2="47188" y2="68333"/>
                        <a14:foregroundMark x1="50000" y1="62917" x2="48906" y2="43125"/>
                        <a14:foregroundMark x1="48906" y1="41250" x2="17656" y2="16667"/>
                        <a14:foregroundMark x1="54219" y1="18958" x2="79219" y2="88958"/>
                        <a14:foregroundMark x1="72188" y1="20833" x2="99375" y2="62292"/>
                        <a14:foregroundMark x1="2188" y1="23542" x2="4375" y2="97917"/>
                        <a14:foregroundMark x1="4688" y1="96458" x2="99219" y2="97500"/>
                        <a14:foregroundMark x1="2344" y1="1250" x2="29688" y2="47083"/>
                        <a14:foregroundMark x1="5469" y1="5417" x2="94063" y2="14375"/>
                        <a14:foregroundMark x1="26563" y1="3125" x2="99688" y2="3958"/>
                        <a14:foregroundMark x1="3750" y1="85625" x2="99844" y2="86667"/>
                        <a14:foregroundMark x1="5313" y1="88542" x2="99688" y2="89792"/>
                        <a14:foregroundMark x1="15313" y1="93542" x2="99844" y2="92917"/>
                        <a14:foregroundMark x1="2656" y1="80208" x2="99844" y2="78750"/>
                        <a14:foregroundMark x1="22969" y1="68958" x2="23281" y2="72708"/>
                        <a14:foregroundMark x1="20000" y1="62083" x2="20000" y2="62083"/>
                        <a14:backgroundMark x1="19844" y1="60000" x2="19844" y2="60000"/>
                        <a14:backgroundMark x1="20156" y1="60000" x2="20156" y2="60000"/>
                        <a14:backgroundMark x1="21406" y1="60000" x2="21406" y2="60000"/>
                        <a14:backgroundMark x1="21563" y1="61667" x2="21563" y2="61667"/>
                        <a14:backgroundMark x1="20625" y1="71250" x2="20313" y2="75000"/>
                        <a14:backgroundMark x1="17813" y1="57917" x2="20938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95" t="58981" r="53699" b="25417"/>
          <a:stretch/>
        </p:blipFill>
        <p:spPr bwMode="auto">
          <a:xfrm>
            <a:off x="5962622" y="4005064"/>
            <a:ext cx="1705722" cy="1303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24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92137E-6 L 0.11667 -0.05573 C 0.14011 -0.06452 0.15417 -0.06914 0.16736 -0.07354 C 0.18056 -0.07793 0.18906 -0.08071 0.19583 -0.08209 C 0.20295 -0.08279 0.19427 -0.08071 0.20764 -0.08209 C 0.22101 -0.08348 0.25313 -0.09065 0.27639 -0.09088 C 0.29965 -0.09111 0.32396 -0.08441 0.34774 -0.08395 L 0.41927 -0.08741 C 0.44879 -0.08788 0.48559 -0.09158 0.52448 -0.08741 C 0.56337 -0.08325 0.62622 -0.06822 0.65295 -0.06313 " pathEditMode="relative" rAng="0" ptsTypes="FfafaaFaaF">
                                      <p:cBhvr>
                                        <p:cTn id="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9" y="-457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4.92137E-6 L -0.03264 -0.25508 C -0.03594 -0.31012 -0.08073 -0.33418 -0.08073 -0.3573 C -0.10243 -0.37742 -0.13993 -0.3758 -0.16233 -0.37627 C -0.1375 -0.37627 -0.31059 -0.37465 -0.21545 -0.36077 C -0.12969 -0.32793 -0.19462 -0.33834 -0.19462 -0.33811 " pathEditMode="relative" rAng="0" ptsTypes="FfaffF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3" y="-188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92137E-6 L 0.04427 -0.02197 L 0.11667 -0.13575 C 0.1316 -0.15749 0.12448 -0.15333 0.13229 -0.16512 C 0.14011 -0.17691 0.15261 -0.19264 0.16337 -0.20675 C 0.17413 -0.22086 0.19028 -0.23959 0.19722 -0.25 C 0.18872 -0.24028 0.19722 -0.25925 0.20504 -0.26896 C 0.21285 -0.27867 0.20017 -0.28399 0.24392 -0.30874 C 0.28767 -0.33348 0.40469 -0.41258 0.46719 -0.41766 C 0.53004 -0.42275 0.65504 -0.44195 0.62049 -0.33996 L 0.25955 0.19473 " pathEditMode="relative" rAng="0" ptsTypes="FAfaafaaaFF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43" y="-123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7917" l="2188" r="99844">
                        <a14:foregroundMark x1="57969" y1="60417" x2="57969" y2="60417"/>
                        <a14:foregroundMark x1="43281" y1="35417" x2="43281" y2="35417"/>
                        <a14:foregroundMark x1="36406" y1="41042" x2="36406" y2="41042"/>
                        <a14:foregroundMark x1="36563" y1="49583" x2="36875" y2="51042"/>
                        <a14:foregroundMark x1="38281" y1="54583" x2="42500" y2="59792"/>
                        <a14:foregroundMark x1="43906" y1="61875" x2="46094" y2="65000"/>
                        <a14:foregroundMark x1="47188" y1="68333" x2="47188" y2="68333"/>
                        <a14:foregroundMark x1="50000" y1="62917" x2="48906" y2="43125"/>
                        <a14:foregroundMark x1="48906" y1="41250" x2="17656" y2="16667"/>
                        <a14:foregroundMark x1="54219" y1="18958" x2="79219" y2="88958"/>
                        <a14:foregroundMark x1="72188" y1="20833" x2="99375" y2="62292"/>
                        <a14:foregroundMark x1="2188" y1="23542" x2="4375" y2="97917"/>
                        <a14:foregroundMark x1="4688" y1="96458" x2="99219" y2="97500"/>
                        <a14:foregroundMark x1="2344" y1="1250" x2="29688" y2="47083"/>
                        <a14:foregroundMark x1="5469" y1="5417" x2="94063" y2="14375"/>
                        <a14:foregroundMark x1="26563" y1="3125" x2="99688" y2="3958"/>
                        <a14:foregroundMark x1="3750" y1="85625" x2="99844" y2="86667"/>
                        <a14:foregroundMark x1="5313" y1="88542" x2="99688" y2="89792"/>
                        <a14:foregroundMark x1="15313" y1="93542" x2="99844" y2="92917"/>
                        <a14:foregroundMark x1="2656" y1="80208" x2="99844" y2="78750"/>
                        <a14:foregroundMark x1="22969" y1="68958" x2="23281" y2="72708"/>
                        <a14:foregroundMark x1="20000" y1="62083" x2="20000" y2="62083"/>
                        <a14:backgroundMark x1="19844" y1="60000" x2="19844" y2="60000"/>
                        <a14:backgroundMark x1="20156" y1="60000" x2="20156" y2="60000"/>
                        <a14:backgroundMark x1="21406" y1="60000" x2="21406" y2="60000"/>
                        <a14:backgroundMark x1="21563" y1="61667" x2="21563" y2="61667"/>
                        <a14:backgroundMark x1="20625" y1="71250" x2="20313" y2="75000"/>
                        <a14:backgroundMark x1="17813" y1="57917" x2="20938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744"/>
            <a:ext cx="9183659" cy="6887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34" y="1941616"/>
            <a:ext cx="5007505" cy="359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מלבן מעוגל 7"/>
          <p:cNvSpPr/>
          <p:nvPr/>
        </p:nvSpPr>
        <p:spPr>
          <a:xfrm>
            <a:off x="1691680" y="915337"/>
            <a:ext cx="3939923" cy="50405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400" b="1" dirty="0" smtClean="0"/>
              <a:t>أي من التالي من المفضّل تناوله؟</a:t>
            </a:r>
            <a:endParaRPr lang="he-IL" sz="2400" b="1" dirty="0"/>
          </a:p>
        </p:txBody>
      </p:sp>
      <p:sp>
        <p:nvSpPr>
          <p:cNvPr id="9" name="מלבן מעוגל 8"/>
          <p:cNvSpPr/>
          <p:nvPr/>
        </p:nvSpPr>
        <p:spPr>
          <a:xfrm>
            <a:off x="2458292" y="1982125"/>
            <a:ext cx="1692188" cy="101133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تناول الفواكه الطازجة.</a:t>
            </a:r>
            <a:endParaRPr lang="he-IL" sz="2000" b="1" dirty="0"/>
          </a:p>
        </p:txBody>
      </p:sp>
      <p:sp>
        <p:nvSpPr>
          <p:cNvPr id="10" name="מלבן מעוגל 9"/>
          <p:cNvSpPr/>
          <p:nvPr/>
        </p:nvSpPr>
        <p:spPr>
          <a:xfrm>
            <a:off x="4526711" y="1994293"/>
            <a:ext cx="1692188" cy="101602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فواكه معصورة ومحلّاة</a:t>
            </a:r>
            <a:endParaRPr lang="he-IL" sz="2000" b="1" dirty="0"/>
          </a:p>
        </p:txBody>
      </p:sp>
      <p:sp>
        <p:nvSpPr>
          <p:cNvPr id="11" name="מלבן מעוגל 10"/>
          <p:cNvSpPr/>
          <p:nvPr/>
        </p:nvSpPr>
        <p:spPr>
          <a:xfrm>
            <a:off x="207437" y="1989146"/>
            <a:ext cx="1787452" cy="100430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AE" sz="2000" b="1" dirty="0" smtClean="0"/>
              <a:t>فواكه مجففة.</a:t>
            </a:r>
            <a:endParaRPr lang="he-IL" sz="2000" b="1" dirty="0"/>
          </a:p>
        </p:txBody>
      </p:sp>
      <p:sp>
        <p:nvSpPr>
          <p:cNvPr id="13" name="לחצן פעולה: קדימה או הבא 12">
            <a:hlinkClick r:id="" action="ppaction://hlinkshowjump?jump=nextslide" highlightClick="1"/>
          </p:cNvPr>
          <p:cNvSpPr/>
          <p:nvPr/>
        </p:nvSpPr>
        <p:spPr>
          <a:xfrm>
            <a:off x="8028384" y="6046480"/>
            <a:ext cx="750590" cy="597816"/>
          </a:xfrm>
          <a:prstGeom prst="actionButtonForwardNex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92" y="4005064"/>
            <a:ext cx="812924" cy="67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7917" l="2188" r="99844">
                        <a14:foregroundMark x1="57969" y1="60417" x2="57969" y2="60417"/>
                        <a14:foregroundMark x1="43281" y1="35417" x2="43281" y2="35417"/>
                        <a14:foregroundMark x1="36406" y1="41042" x2="36406" y2="41042"/>
                        <a14:foregroundMark x1="36563" y1="49583" x2="36875" y2="51042"/>
                        <a14:foregroundMark x1="38281" y1="54583" x2="42500" y2="59792"/>
                        <a14:foregroundMark x1="43906" y1="61875" x2="46094" y2="65000"/>
                        <a14:foregroundMark x1="47188" y1="68333" x2="47188" y2="68333"/>
                        <a14:foregroundMark x1="50000" y1="62917" x2="48906" y2="43125"/>
                        <a14:foregroundMark x1="48906" y1="41250" x2="17656" y2="16667"/>
                        <a14:foregroundMark x1="54219" y1="18958" x2="79219" y2="88958"/>
                        <a14:foregroundMark x1="72188" y1="20833" x2="99375" y2="62292"/>
                        <a14:foregroundMark x1="2188" y1="23542" x2="4375" y2="97917"/>
                        <a14:foregroundMark x1="4688" y1="96458" x2="99219" y2="97500"/>
                        <a14:foregroundMark x1="2344" y1="1250" x2="29688" y2="47083"/>
                        <a14:foregroundMark x1="5469" y1="5417" x2="94063" y2="14375"/>
                        <a14:foregroundMark x1="26563" y1="3125" x2="99688" y2="3958"/>
                        <a14:foregroundMark x1="3750" y1="85625" x2="99844" y2="86667"/>
                        <a14:foregroundMark x1="5313" y1="88542" x2="99688" y2="89792"/>
                        <a14:foregroundMark x1="15313" y1="93542" x2="99844" y2="92917"/>
                        <a14:foregroundMark x1="2656" y1="80208" x2="99844" y2="78750"/>
                        <a14:foregroundMark x1="22969" y1="68958" x2="23281" y2="72708"/>
                        <a14:foregroundMark x1="20000" y1="62083" x2="20000" y2="62083"/>
                        <a14:backgroundMark x1="19844" y1="60000" x2="19844" y2="60000"/>
                        <a14:backgroundMark x1="20156" y1="60000" x2="20156" y2="60000"/>
                        <a14:backgroundMark x1="21406" y1="60000" x2="21406" y2="60000"/>
                        <a14:backgroundMark x1="21563" y1="61667" x2="21563" y2="61667"/>
                        <a14:backgroundMark x1="20625" y1="71250" x2="20313" y2="75000"/>
                        <a14:backgroundMark x1="17813" y1="57917" x2="20938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95" t="58981" r="53699" b="25417"/>
          <a:stretch/>
        </p:blipFill>
        <p:spPr bwMode="auto">
          <a:xfrm>
            <a:off x="5962622" y="3921936"/>
            <a:ext cx="1725116" cy="13863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97917" l="2188" r="99844">
                        <a14:foregroundMark x1="57969" y1="60417" x2="57969" y2="60417"/>
                        <a14:foregroundMark x1="43281" y1="35417" x2="43281" y2="35417"/>
                        <a14:foregroundMark x1="36406" y1="41042" x2="36406" y2="41042"/>
                        <a14:foregroundMark x1="36563" y1="49583" x2="36875" y2="51042"/>
                        <a14:foregroundMark x1="38281" y1="54583" x2="42500" y2="59792"/>
                        <a14:foregroundMark x1="43906" y1="61875" x2="46094" y2="65000"/>
                        <a14:foregroundMark x1="47188" y1="68333" x2="47188" y2="68333"/>
                        <a14:foregroundMark x1="50000" y1="62917" x2="48906" y2="43125"/>
                        <a14:foregroundMark x1="48906" y1="41250" x2="17656" y2="16667"/>
                        <a14:foregroundMark x1="54219" y1="18958" x2="79219" y2="88958"/>
                        <a14:foregroundMark x1="72188" y1="20833" x2="99375" y2="62292"/>
                        <a14:foregroundMark x1="2188" y1="23542" x2="4375" y2="97917"/>
                        <a14:foregroundMark x1="4688" y1="96458" x2="99219" y2="97500"/>
                        <a14:foregroundMark x1="2344" y1="1250" x2="29688" y2="47083"/>
                        <a14:foregroundMark x1="5469" y1="5417" x2="94063" y2="14375"/>
                        <a14:foregroundMark x1="26563" y1="3125" x2="99688" y2="3958"/>
                        <a14:foregroundMark x1="3750" y1="85625" x2="99844" y2="86667"/>
                        <a14:foregroundMark x1="5313" y1="88542" x2="99688" y2="89792"/>
                        <a14:foregroundMark x1="15313" y1="93542" x2="99844" y2="92917"/>
                        <a14:foregroundMark x1="2656" y1="80208" x2="99844" y2="78750"/>
                        <a14:foregroundMark x1="22969" y1="68958" x2="23281" y2="72708"/>
                        <a14:foregroundMark x1="20000" y1="62083" x2="20000" y2="62083"/>
                        <a14:backgroundMark x1="19844" y1="60000" x2="19844" y2="60000"/>
                        <a14:backgroundMark x1="20156" y1="60000" x2="20156" y2="60000"/>
                        <a14:backgroundMark x1="21406" y1="60000" x2="21406" y2="60000"/>
                        <a14:backgroundMark x1="21563" y1="61667" x2="21563" y2="61667"/>
                        <a14:backgroundMark x1="20625" y1="71250" x2="20313" y2="75000"/>
                        <a14:backgroundMark x1="17813" y1="57917" x2="20938" y2="5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21" t="46830" r="31988" b="39710"/>
          <a:stretch/>
        </p:blipFill>
        <p:spPr bwMode="auto">
          <a:xfrm>
            <a:off x="6228184" y="3212976"/>
            <a:ext cx="1459554" cy="1084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angry11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70099" y="15724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90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92137E-6 L 0.11667 -0.05573 C 0.14011 -0.06452 0.15417 -0.06914 0.16736 -0.07354 C 0.18056 -0.07839 0.18941 -0.08186 0.19583 -0.08556 C 0.20295 -0.08626 0.19392 -0.08926 0.20625 -0.09597 C 0.21858 -0.10268 0.24879 -0.11517 0.26997 -0.12534 C 0.29115 -0.13552 0.30781 -0.14384 0.33351 -0.15656 L 0.42448 -0.20143 C 0.4632 -0.21484 0.50886 -0.23543 0.56597 -0.23774 C 0.62309 -0.24005 0.72535 -0.21993 0.76736 -0.2153 " pathEditMode="relative" rAng="0" ptsTypes="FfafaaFaaF">
                                      <p:cBhvr>
                                        <p:cTn id="6" dur="75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68" y="-1200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72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4.92137E-6 L 0.19722 0.00255 L 0.24392 0.01134 L 0.26476 0.01989 L 0.28542 0.03377 L 0.54392 0.15149 C 0.53976 0.15912 0.33594 0.10639 0.25955 0.08742 C 0.18247 0.07355 0.15399 0.08025 0.08281 0.06846 C 0.01146 0.05667 -0.12691 0.09043 -0.16771 0.01642 C -0.20851 -0.05758 -0.15417 -0.31336 -0.16215 -0.37627 C -0.1375 -0.37627 -0.31059 -0.37465 -0.21545 -0.36077 C -0.12951 -0.32793 -0.19444 -0.33834 -0.19444 -0.33811 " pathEditMode="relative" rAng="0" ptsTypes="FAAAAfaaaffF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53" y="-10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92137E-6 L 0.04427 -0.02197 L 0.11667 -0.13575 C 0.1316 -0.15749 0.12448 -0.15333 0.13229 -0.16512 C 0.14011 -0.17691 0.15261 -0.19287 0.16337 -0.20721 C 0.17413 -0.22132 0.19028 -0.23982 0.19705 -0.25 C 0.18854 -0.24028 0.19705 -0.25948 0.20504 -0.26942 C 0.21285 -0.2789 0.20452 -0.2826 0.24392 -0.30874 C 0.28333 -0.33487 0.40365 -0.40379 0.44132 -0.42645 C 0.47899 -0.44912 0.44097 -0.43732 0.46997 -0.44542 C 0.49896 -0.45351 0.56615 -0.4808 0.61528 -0.47479 C 0.66441 -0.46877 0.71285 -0.39754 0.76476 -0.40911 L 0.92708 -0.54394 " pathEditMode="relative" rAng="0" ptsTypes="FAfaafaaaaaFF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4" y="-271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ngry Birds Music 1)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763688" y="7029400"/>
            <a:ext cx="609600" cy="609600"/>
          </a:xfrm>
        </p:spPr>
      </p:pic>
      <p:sp>
        <p:nvSpPr>
          <p:cNvPr id="4" name="מלבן 3"/>
          <p:cNvSpPr/>
          <p:nvPr/>
        </p:nvSpPr>
        <p:spPr>
          <a:xfrm>
            <a:off x="4463988" y="3421609"/>
            <a:ext cx="4788023" cy="34163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كل الاحترام!</a:t>
            </a:r>
            <a:br>
              <a:rPr lang="ar-AE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ar-AE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لقد اتممت المهمة بنجاح</a:t>
            </a:r>
            <a:br>
              <a:rPr lang="ar-AE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ar-AE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ar-AE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" panose="05000000000000000000" pitchFamily="2" charset="2"/>
              </a:rPr>
              <a:t></a:t>
            </a:r>
            <a:endParaRPr lang="he-IL" sz="54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571999" cy="685800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10231"/>
            <a:ext cx="4572001" cy="339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9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3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אורגני">
  <a:themeElements>
    <a:clrScheme name="אורגני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אורגני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אורגני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TM02900743[[fn=אורגני]]</Template>
  <TotalTime>757</TotalTime>
  <Words>263</Words>
  <Application>Microsoft Office PowerPoint</Application>
  <PresentationFormat>‫הצגה על המסך (4:3)</PresentationFormat>
  <Paragraphs>46</Paragraphs>
  <Slides>10</Slides>
  <Notes>0</Notes>
  <HiddenSlides>0</HiddenSlides>
  <MMClips>8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5" baseType="lpstr">
      <vt:lpstr>Arial</vt:lpstr>
      <vt:lpstr>Garamond</vt:lpstr>
      <vt:lpstr>Times New Roman</vt:lpstr>
      <vt:lpstr>Wingdings</vt:lpstr>
      <vt:lpstr>אורגני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סהר</dc:creator>
  <cp:lastModifiedBy>USER</cp:lastModifiedBy>
  <cp:revision>53</cp:revision>
  <dcterms:created xsi:type="dcterms:W3CDTF">2011-07-13T07:01:59Z</dcterms:created>
  <dcterms:modified xsi:type="dcterms:W3CDTF">2020-07-02T11:27:51Z</dcterms:modified>
</cp:coreProperties>
</file>